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4" r:id="rId12"/>
    <p:sldId id="267" r:id="rId13"/>
  </p:sldIdLst>
  <p:sldSz cx="18288000" cy="10287000"/>
  <p:notesSz cx="6858000" cy="9144000"/>
  <p:embeddedFontLst>
    <p:embeddedFont>
      <p:font typeface="TT Hoves" panose="020B0604020202020204" charset="0"/>
      <p:regular r:id="rId14"/>
    </p:embeddedFont>
    <p:embeddedFont>
      <p:font typeface="TT Hove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2051466"/>
            <a:ext cx="12503082" cy="10287000"/>
            <a:chOff x="0" y="0"/>
            <a:chExt cx="6184570" cy="50883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r="-11745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06848" y="6804594"/>
            <a:ext cx="7555842" cy="3482406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651563" y="-213814"/>
            <a:ext cx="7624078" cy="2265280"/>
          </a:xfrm>
          <a:custGeom>
            <a:avLst/>
            <a:gdLst/>
            <a:ahLst/>
            <a:cxnLst/>
            <a:rect l="l" t="t" r="r" b="b"/>
            <a:pathLst>
              <a:path w="7624078" h="2265280">
                <a:moveTo>
                  <a:pt x="0" y="0"/>
                </a:moveTo>
                <a:lnTo>
                  <a:pt x="7624079" y="0"/>
                </a:lnTo>
                <a:lnTo>
                  <a:pt x="7624079" y="2265280"/>
                </a:lnTo>
                <a:lnTo>
                  <a:pt x="0" y="2265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71"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12" name="TextBox 12"/>
          <p:cNvSpPr txBox="1"/>
          <p:nvPr/>
        </p:nvSpPr>
        <p:spPr>
          <a:xfrm>
            <a:off x="716748" y="5231697"/>
            <a:ext cx="11224796" cy="211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2A2E3A"/>
                </a:solidFill>
                <a:latin typeface="TT Hoves"/>
                <a:ea typeface="TT Hoves"/>
                <a:cs typeface="TT Hoves"/>
                <a:sym typeface="TT Hoves"/>
              </a:rPr>
              <a:t>ESTUDIANTES:</a:t>
            </a: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2A2E3A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2A2E3A"/>
                </a:solidFill>
                <a:latin typeface="TT Hoves"/>
                <a:ea typeface="TT Hoves"/>
                <a:cs typeface="TT Hoves"/>
                <a:sym typeface="TT Hoves"/>
              </a:rPr>
              <a:t>SEBASTIAN BELLO GUTIERREZ          - U20245977</a:t>
            </a: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2A2E3A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6748" y="786650"/>
            <a:ext cx="11224796" cy="348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99"/>
              </a:lnSpc>
            </a:pPr>
            <a:r>
              <a:rPr lang="en-US" sz="11499" b="1" dirty="0">
                <a:solidFill>
                  <a:srgbClr val="2A2E3A"/>
                </a:solidFill>
                <a:latin typeface="TT Hoves Bold"/>
                <a:ea typeface="TT Hoves Bold"/>
                <a:cs typeface="TT Hoves Bold"/>
                <a:sym typeface="TT Hoves Bold"/>
              </a:rPr>
              <a:t>Avance II Proyecto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5050-F205-86B0-1FF8-EED927826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59D33E6-E1AF-8442-4B4A-A20F728A202A}"/>
              </a:ext>
            </a:extLst>
          </p:cNvPr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CF68F220-7F36-C52B-1513-23D0106FCE4E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6671BBB5-069A-0867-3962-A75673B5AEDE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F2C8F37C-4366-3DE7-D1A9-FDF6F8393EDA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E5D693B-23FC-8609-C04F-2B42BE306089}"/>
                </a:ext>
              </a:extLst>
            </p:cNvPr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D4608D2C-42BE-3957-FADC-0287A4C482A8}"/>
              </a:ext>
            </a:extLst>
          </p:cNvPr>
          <p:cNvGrpSpPr>
            <a:grpSpLocks noChangeAspect="1"/>
          </p:cNvGrpSpPr>
          <p:nvPr/>
        </p:nvGrpSpPr>
        <p:grpSpPr>
          <a:xfrm>
            <a:off x="12954090" y="399473"/>
            <a:ext cx="15080946" cy="10271459"/>
            <a:chOff x="0" y="0"/>
            <a:chExt cx="5475623" cy="37293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66C9402-09E0-1449-D120-3C35233C5B74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6F95C50-0664-089D-47FE-36B42A6C3808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r="-2028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8DD93B8-3F67-3576-B9C7-67C34A670207}"/>
              </a:ext>
            </a:extLst>
          </p:cNvPr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F900AE8-DA4E-3C1A-5522-BE6208493C51}"/>
                </a:ext>
              </a:extLst>
            </p:cNvPr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EA5CF39-1AF8-C99B-E58D-4275473181DA}"/>
                </a:ext>
              </a:extLst>
            </p:cNvPr>
            <p:cNvSpPr txBox="1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16E90CC5-AB96-E34F-1ED1-2378B53F24C0}"/>
              </a:ext>
            </a:extLst>
          </p:cNvPr>
          <p:cNvSpPr/>
          <p:nvPr/>
        </p:nvSpPr>
        <p:spPr>
          <a:xfrm>
            <a:off x="12642629" y="-277999"/>
            <a:ext cx="5645371" cy="1717134"/>
          </a:xfrm>
          <a:custGeom>
            <a:avLst/>
            <a:gdLst/>
            <a:ahLst/>
            <a:cxnLst/>
            <a:rect l="l" t="t" r="r" b="b"/>
            <a:pathLst>
              <a:path w="5645371" h="1717134">
                <a:moveTo>
                  <a:pt x="0" y="0"/>
                </a:moveTo>
                <a:lnTo>
                  <a:pt x="5645371" y="0"/>
                </a:lnTo>
                <a:lnTo>
                  <a:pt x="5645371" y="1717134"/>
                </a:lnTo>
                <a:lnTo>
                  <a:pt x="0" y="1717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022633C-F0FA-C9AC-2FFE-3E820083D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3" t="2216"/>
          <a:stretch/>
        </p:blipFill>
        <p:spPr>
          <a:xfrm>
            <a:off x="1664452" y="2857500"/>
            <a:ext cx="10402895" cy="38862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21594AC-73BF-7207-2074-ABCA00BA0AD6}"/>
              </a:ext>
            </a:extLst>
          </p:cNvPr>
          <p:cNvSpPr txBox="1"/>
          <p:nvPr/>
        </p:nvSpPr>
        <p:spPr>
          <a:xfrm>
            <a:off x="1436120" y="1611180"/>
            <a:ext cx="14665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6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Arquitectura de Aplicación</a:t>
            </a:r>
            <a:endParaRPr lang="es-PE" sz="36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2CF2F62-E6E4-52F0-4FDA-FFF38900F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199" y="4796356"/>
            <a:ext cx="1695687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75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32714" y="9254871"/>
            <a:ext cx="10188213" cy="1028700"/>
            <a:chOff x="0" y="0"/>
            <a:chExt cx="1855066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5066" cy="187305"/>
            </a:xfrm>
            <a:custGeom>
              <a:avLst/>
              <a:gdLst/>
              <a:ahLst/>
              <a:cxnLst/>
              <a:rect l="l" t="t" r="r" b="b"/>
              <a:pathLst>
                <a:path w="1855066" h="187305">
                  <a:moveTo>
                    <a:pt x="203200" y="0"/>
                  </a:moveTo>
                  <a:lnTo>
                    <a:pt x="1651866" y="0"/>
                  </a:lnTo>
                  <a:lnTo>
                    <a:pt x="1855066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601066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4814660" y="-689543"/>
            <a:ext cx="13768468" cy="1718243"/>
            <a:chOff x="0" y="0"/>
            <a:chExt cx="1500898" cy="187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898" cy="187305"/>
            </a:xfrm>
            <a:custGeom>
              <a:avLst/>
              <a:gdLst/>
              <a:ahLst/>
              <a:cxnLst/>
              <a:rect l="l" t="t" r="r" b="b"/>
              <a:pathLst>
                <a:path w="1500898" h="187305">
                  <a:moveTo>
                    <a:pt x="203200" y="0"/>
                  </a:moveTo>
                  <a:lnTo>
                    <a:pt x="1297698" y="0"/>
                  </a:lnTo>
                  <a:lnTo>
                    <a:pt x="1500898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1246898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722285" y="-213814"/>
            <a:ext cx="4553357" cy="1384979"/>
          </a:xfrm>
          <a:custGeom>
            <a:avLst/>
            <a:gdLst/>
            <a:ahLst/>
            <a:cxnLst/>
            <a:rect l="l" t="t" r="r" b="b"/>
            <a:pathLst>
              <a:path w="4553357" h="1384979">
                <a:moveTo>
                  <a:pt x="0" y="0"/>
                </a:moveTo>
                <a:lnTo>
                  <a:pt x="4553357" y="0"/>
                </a:lnTo>
                <a:lnTo>
                  <a:pt x="4553357" y="1384979"/>
                </a:lnTo>
                <a:lnTo>
                  <a:pt x="0" y="1384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AFE6751-C1DC-7FBA-D494-BC65733D621A}"/>
              </a:ext>
            </a:extLst>
          </p:cNvPr>
          <p:cNvSpPr txBox="1"/>
          <p:nvPr/>
        </p:nvSpPr>
        <p:spPr>
          <a:xfrm>
            <a:off x="838200" y="1443541"/>
            <a:ext cx="1246909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">
              <a:spcBef>
                <a:spcPts val="360"/>
              </a:spcBef>
              <a:buNone/>
            </a:pPr>
            <a:r>
              <a:rPr lang="es-PE" sz="28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d) Arquitectura Tecnológica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PE" sz="2800" b="1" spc="-1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Elementos tecnológicos: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spcBef>
                <a:spcPts val="36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Servidores virtualizados.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6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Infraestructura en la nube (IaaS/PaaS).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6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Redes LAN/WAN seguras.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6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Equipos clínicos conectados a red.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6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Firewalls, DLP, </a:t>
            </a:r>
            <a:r>
              <a:rPr lang="es-PE" sz="2800" b="0" spc="-1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backup</a:t>
            </a: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y herramientas de monitoreo.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Seguridad tecnológica</a:t>
            </a:r>
            <a:endParaRPr lang="es-PE" sz="2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70">
              <a:spcBef>
                <a:spcPts val="360"/>
              </a:spcBef>
              <a:buNone/>
            </a:pPr>
            <a:r>
              <a:rPr lang="es-PE" sz="28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Instrumentos de gestión: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b="0" i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Plan de Continuidad del Servicio</a:t>
            </a: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b="0" i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Plan de Actualización Tecnológica</a:t>
            </a: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b="0" i="1" spc="-1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SLAs</a:t>
            </a:r>
            <a:r>
              <a:rPr lang="es-PE" sz="2800" b="0" i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con proveedores externos</a:t>
            </a: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(soporte especializado, mantenimiento, </a:t>
            </a:r>
            <a:r>
              <a:rPr lang="es-PE" sz="2800" b="0" spc="-1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cloud</a:t>
            </a: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2B33B-81AD-25C8-DA11-CB7509D4D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470F1A-FD38-5955-CA2A-DC3EFF23BFD4}"/>
              </a:ext>
            </a:extLst>
          </p:cNvPr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CEC7AED8-28EF-4CFD-E659-F6AAD56FE756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746B2268-E93B-1D28-93F4-16944A83EF09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2798A55D-B6B0-B522-DA30-DE31A7A64B20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74391F6-8C3F-66F9-F2D8-E5CFB839ED8A}"/>
                </a:ext>
              </a:extLst>
            </p:cNvPr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DE5CCDFC-6AB5-AFB1-8B39-0AE2D8A636B9}"/>
              </a:ext>
            </a:extLst>
          </p:cNvPr>
          <p:cNvGrpSpPr>
            <a:grpSpLocks noChangeAspect="1"/>
          </p:cNvGrpSpPr>
          <p:nvPr/>
        </p:nvGrpSpPr>
        <p:grpSpPr>
          <a:xfrm>
            <a:off x="12954090" y="399473"/>
            <a:ext cx="15080946" cy="10271459"/>
            <a:chOff x="0" y="0"/>
            <a:chExt cx="5475623" cy="37293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3B41DCE-A1AF-C458-E71F-868186CAE5BC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AA923E5-B891-BAB3-DA58-20620F9305F6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r="-2028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CE462DA-F2BD-5B85-B4C8-42D22268A977}"/>
              </a:ext>
            </a:extLst>
          </p:cNvPr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2313453-6112-CB33-05A9-78CEFB9F07F4}"/>
                </a:ext>
              </a:extLst>
            </p:cNvPr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5C03B01-2432-69A9-F387-E0BEBFE71A44}"/>
                </a:ext>
              </a:extLst>
            </p:cNvPr>
            <p:cNvSpPr txBox="1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999B2977-A563-A915-E0E7-072DA6DF3E4B}"/>
              </a:ext>
            </a:extLst>
          </p:cNvPr>
          <p:cNvSpPr/>
          <p:nvPr/>
        </p:nvSpPr>
        <p:spPr>
          <a:xfrm>
            <a:off x="12642629" y="-277999"/>
            <a:ext cx="5645371" cy="1717134"/>
          </a:xfrm>
          <a:custGeom>
            <a:avLst/>
            <a:gdLst/>
            <a:ahLst/>
            <a:cxnLst/>
            <a:rect l="l" t="t" r="r" b="b"/>
            <a:pathLst>
              <a:path w="5645371" h="1717134">
                <a:moveTo>
                  <a:pt x="0" y="0"/>
                </a:moveTo>
                <a:lnTo>
                  <a:pt x="5645371" y="0"/>
                </a:lnTo>
                <a:lnTo>
                  <a:pt x="5645371" y="1717134"/>
                </a:lnTo>
                <a:lnTo>
                  <a:pt x="0" y="1717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D214A17-CD4B-EB88-9573-E52546BF6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967207"/>
            <a:ext cx="11936491" cy="542048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8468CF7-55A0-98FF-07B5-F39BDA7EB6A3}"/>
              </a:ext>
            </a:extLst>
          </p:cNvPr>
          <p:cNvSpPr txBox="1"/>
          <p:nvPr/>
        </p:nvSpPr>
        <p:spPr>
          <a:xfrm>
            <a:off x="1594880" y="951860"/>
            <a:ext cx="146650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Arquitectura de Tecnología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277240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58958" y="2677568"/>
            <a:ext cx="14170083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0"/>
              </a:lnSpc>
            </a:pPr>
            <a:r>
              <a:rPr lang="es-PE" sz="6350" b="1" dirty="0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Diseño </a:t>
            </a:r>
            <a:r>
              <a:rPr lang="es-MX" sz="6350" b="1" dirty="0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e implementación de un modelo de Gobierno de Tecnologías de la Información (TI) para Salud Integral S.A</a:t>
            </a:r>
            <a:endParaRPr lang="en-US" sz="6350" b="1" dirty="0">
              <a:solidFill>
                <a:srgbClr val="A20E2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921466" y="-213814"/>
            <a:ext cx="6354175" cy="1932728"/>
          </a:xfrm>
          <a:custGeom>
            <a:avLst/>
            <a:gdLst/>
            <a:ahLst/>
            <a:cxnLst/>
            <a:rect l="l" t="t" r="r" b="b"/>
            <a:pathLst>
              <a:path w="6354175" h="1932728">
                <a:moveTo>
                  <a:pt x="0" y="0"/>
                </a:moveTo>
                <a:lnTo>
                  <a:pt x="6354176" y="0"/>
                </a:lnTo>
                <a:lnTo>
                  <a:pt x="6354176" y="1932728"/>
                </a:lnTo>
                <a:lnTo>
                  <a:pt x="0" y="1932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562788" y="15541"/>
            <a:ext cx="15080946" cy="10271459"/>
            <a:chOff x="0" y="0"/>
            <a:chExt cx="5475623" cy="37293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3"/>
              <a:stretch>
                <a:fillRect l="-800" r="-2028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10044333" y="-2755387"/>
            <a:ext cx="15080946" cy="10271459"/>
            <a:chOff x="0" y="0"/>
            <a:chExt cx="5475623" cy="37293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3"/>
              <a:stretch>
                <a:fillRect l="-800" r="-2028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188300" cy="10287000"/>
          </a:xfrm>
          <a:custGeom>
            <a:avLst/>
            <a:gdLst/>
            <a:ahLst/>
            <a:cxnLst/>
            <a:rect l="l" t="t" r="r" b="b"/>
            <a:pathLst>
              <a:path w="6188300" h="102870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22"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3" name="TextBox 3"/>
          <p:cNvSpPr txBox="1"/>
          <p:nvPr/>
        </p:nvSpPr>
        <p:spPr>
          <a:xfrm>
            <a:off x="7564467" y="2348243"/>
            <a:ext cx="10113933" cy="1257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1"/>
              </a:lnSpc>
            </a:pPr>
            <a:r>
              <a:rPr lang="es-MX" sz="4159" b="1" dirty="0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1. Análisis del Gobierno Empresarial y Gobierno de TIC</a:t>
            </a:r>
            <a:endParaRPr lang="en-US" sz="4159" b="1" dirty="0">
              <a:solidFill>
                <a:srgbClr val="A20E2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6819489" y="2410417"/>
            <a:ext cx="551923" cy="427574"/>
            <a:chOff x="0" y="0"/>
            <a:chExt cx="812800" cy="6296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29675"/>
            </a:xfrm>
            <a:custGeom>
              <a:avLst/>
              <a:gdLst/>
              <a:ahLst/>
              <a:cxnLst/>
              <a:rect l="l" t="t" r="r" b="b"/>
              <a:pathLst>
                <a:path w="812800" h="629675">
                  <a:moveTo>
                    <a:pt x="406400" y="629675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29675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35452"/>
              <a:ext cx="558800" cy="301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905736" y="3933555"/>
            <a:ext cx="11085384" cy="4230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92"/>
              </a:lnSpc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1.1 Características del gobierno empresarial de Salud Integral S.A.C.</a:t>
            </a:r>
          </a:p>
          <a:p>
            <a:pPr algn="just">
              <a:lnSpc>
                <a:spcPts val="3392"/>
              </a:lnSpc>
            </a:pPr>
            <a:endParaRPr lang="en-US" sz="2400" b="1" dirty="0">
              <a:solidFill>
                <a:srgbClr val="2A2E3A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Orientación estratégica clara</a:t>
            </a:r>
            <a:endParaRPr lang="es-PE" sz="2400" dirty="0">
              <a:effectLst/>
              <a:latin typeface="Arial MT"/>
              <a:ea typeface="Arial MT"/>
              <a:cs typeface="Arial MT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Objetivos empresariales definidos</a:t>
            </a:r>
            <a:endParaRPr lang="es-PE" sz="2400" dirty="0">
              <a:effectLst/>
              <a:latin typeface="Arial MT"/>
              <a:ea typeface="Arial MT"/>
              <a:cs typeface="Arial MT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Gobierno corporativo estructurado</a:t>
            </a: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Capacidad de adaptación al entorno</a:t>
            </a:r>
            <a:endParaRPr lang="es-PE" sz="2400" dirty="0">
              <a:effectLst/>
              <a:latin typeface="Arial MT"/>
              <a:ea typeface="Arial MT"/>
              <a:cs typeface="Arial MT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Gestión del entorno externo</a:t>
            </a:r>
            <a:endParaRPr lang="es-PE" sz="2400" dirty="0">
              <a:effectLst/>
              <a:latin typeface="Arial MT"/>
              <a:ea typeface="Arial MT"/>
              <a:cs typeface="Arial MT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Análisis PESTEL aplicado</a:t>
            </a:r>
            <a:endParaRPr lang="es-PE" sz="2400" dirty="0">
              <a:effectLst/>
              <a:latin typeface="Arial MT"/>
              <a:ea typeface="Arial MT"/>
              <a:cs typeface="Arial MT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Fomento de alianzas estratégicas</a:t>
            </a: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Énfasis en el desarrollo humano</a:t>
            </a:r>
            <a:endParaRPr lang="es-PE" sz="2400" dirty="0">
              <a:effectLst/>
              <a:latin typeface="Arial MT"/>
              <a:ea typeface="Arial MT"/>
              <a:cs typeface="Arial MT"/>
            </a:endParaRPr>
          </a:p>
          <a:p>
            <a:pPr algn="just">
              <a:lnSpc>
                <a:spcPts val="3392"/>
              </a:lnSpc>
            </a:pPr>
            <a:endParaRPr lang="en-US" sz="2423" dirty="0">
              <a:solidFill>
                <a:srgbClr val="2A2E3A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443389" y="-213814"/>
            <a:ext cx="4832253" cy="1528668"/>
          </a:xfrm>
          <a:custGeom>
            <a:avLst/>
            <a:gdLst/>
            <a:ahLst/>
            <a:cxnLst/>
            <a:rect l="l" t="t" r="r" b="b"/>
            <a:pathLst>
              <a:path w="4832253" h="1528668">
                <a:moveTo>
                  <a:pt x="0" y="0"/>
                </a:moveTo>
                <a:lnTo>
                  <a:pt x="4832253" y="0"/>
                </a:lnTo>
                <a:lnTo>
                  <a:pt x="4832253" y="1528668"/>
                </a:lnTo>
                <a:lnTo>
                  <a:pt x="0" y="1528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02" r="-2002"/>
            </a:stretch>
          </a:blipFill>
        </p:spPr>
        <p:txBody>
          <a:bodyPr/>
          <a:lstStyle/>
          <a:p>
            <a:endParaRPr lang="es-P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477382" cy="10287000"/>
          </a:xfrm>
          <a:custGeom>
            <a:avLst/>
            <a:gdLst/>
            <a:ahLst/>
            <a:cxnLst/>
            <a:rect l="l" t="t" r="r" b="b"/>
            <a:pathLst>
              <a:path w="4477382" h="10287000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r="-45691"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3" name="Group 3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71509" y="-213814"/>
            <a:ext cx="3404133" cy="1035424"/>
          </a:xfrm>
          <a:custGeom>
            <a:avLst/>
            <a:gdLst/>
            <a:ahLst/>
            <a:cxnLst/>
            <a:rect l="l" t="t" r="r" b="b"/>
            <a:pathLst>
              <a:path w="3404133" h="1035424">
                <a:moveTo>
                  <a:pt x="0" y="0"/>
                </a:moveTo>
                <a:lnTo>
                  <a:pt x="3404133" y="0"/>
                </a:lnTo>
                <a:lnTo>
                  <a:pt x="3404133" y="1035424"/>
                </a:lnTo>
                <a:lnTo>
                  <a:pt x="0" y="1035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F3174039-F670-C632-5648-5D95771667F9}"/>
              </a:ext>
            </a:extLst>
          </p:cNvPr>
          <p:cNvSpPr txBox="1"/>
          <p:nvPr/>
        </p:nvSpPr>
        <p:spPr>
          <a:xfrm>
            <a:off x="5493507" y="1333500"/>
            <a:ext cx="11085384" cy="6974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92"/>
              </a:lnSpc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1.2. Características del gobierno TIC actual en Salud Integral S.A.C.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A2E3A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Alineación con objetivos del negocio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Presencia de un CIO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Estructura clara del área de TIC</a:t>
            </a:r>
            <a:endParaRPr lang="es-PE" sz="2400" dirty="0">
              <a:effectLst/>
              <a:latin typeface="Arial MT"/>
              <a:ea typeface="Arial MT"/>
              <a:cs typeface="Arial MT"/>
            </a:endParaRP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Uso de marcos internacionales</a:t>
            </a:r>
            <a:endParaRPr lang="es-PE" sz="2400" dirty="0">
              <a:effectLst/>
              <a:latin typeface="Arial MT"/>
              <a:ea typeface="Arial MT"/>
              <a:cs typeface="Arial MT"/>
            </a:endParaRP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Procesos organizados por funciones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Backlog de requerimientos actualizado</a:t>
            </a:r>
            <a:endParaRPr lang="es-PE" sz="2400" b="1" dirty="0">
              <a:latin typeface="Arial MT"/>
              <a:ea typeface="Arial MT"/>
              <a:cs typeface="Arial MT"/>
            </a:endParaRP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Colaboración con proveedores externos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2400" b="1" dirty="0">
                <a:effectLst/>
                <a:latin typeface="Arial MT"/>
                <a:ea typeface="Arial MT"/>
                <a:cs typeface="Arial MT"/>
              </a:rPr>
              <a:t>Capacidades de innovación</a:t>
            </a:r>
            <a:endParaRPr lang="en-US" sz="2400" dirty="0">
              <a:solidFill>
                <a:srgbClr val="2A2E3A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954090" y="399473"/>
            <a:ext cx="15080946" cy="10271459"/>
            <a:chOff x="0" y="0"/>
            <a:chExt cx="5475623" cy="3729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r="-2028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6733117" y="0"/>
            <a:ext cx="7681766" cy="3540443"/>
            <a:chOff x="0" y="0"/>
            <a:chExt cx="406400" cy="1873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642629" y="-277999"/>
            <a:ext cx="5645371" cy="1717134"/>
          </a:xfrm>
          <a:custGeom>
            <a:avLst/>
            <a:gdLst/>
            <a:ahLst/>
            <a:cxnLst/>
            <a:rect l="l" t="t" r="r" b="b"/>
            <a:pathLst>
              <a:path w="5645371" h="1717134">
                <a:moveTo>
                  <a:pt x="0" y="0"/>
                </a:moveTo>
                <a:lnTo>
                  <a:pt x="5645371" y="0"/>
                </a:lnTo>
                <a:lnTo>
                  <a:pt x="5645371" y="1717134"/>
                </a:lnTo>
                <a:lnTo>
                  <a:pt x="0" y="1717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752796" y="461648"/>
            <a:ext cx="551923" cy="427574"/>
            <a:chOff x="0" y="0"/>
            <a:chExt cx="812800" cy="62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29675"/>
            </a:xfrm>
            <a:custGeom>
              <a:avLst/>
              <a:gdLst/>
              <a:ahLst/>
              <a:cxnLst/>
              <a:rect l="l" t="t" r="r" b="b"/>
              <a:pathLst>
                <a:path w="812800" h="629675">
                  <a:moveTo>
                    <a:pt x="406400" y="629675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29675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35452"/>
              <a:ext cx="558800" cy="301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88146" y="389539"/>
            <a:ext cx="12327854" cy="582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1"/>
              </a:lnSpc>
            </a:pPr>
            <a:r>
              <a:rPr lang="es-MX" sz="3200" b="1" dirty="0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2. Análisis de la Estructura del Gobierno de TIC Actual</a:t>
            </a:r>
            <a:endParaRPr lang="en-US" sz="3200" b="1" dirty="0">
              <a:solidFill>
                <a:srgbClr val="A20E2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5550E478-05C6-290D-3236-B08C191C5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64" y="2780602"/>
            <a:ext cx="11952691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s-PE" altLang="es-PE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 MT"/>
                <a:cs typeface="Arial MT"/>
              </a:rPr>
              <a:t>2.1. Estructura organizacional del Gobierno de la TIC</a:t>
            </a:r>
          </a:p>
          <a:p>
            <a:pPr>
              <a:lnSpc>
                <a:spcPct val="200000"/>
              </a:lnSpc>
            </a:pPr>
            <a:r>
              <a:rPr kumimoji="0" lang="es-PE" altLang="es-PE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 MT"/>
                <a:cs typeface="Arial MT"/>
              </a:rPr>
              <a:t>2.2. </a:t>
            </a:r>
            <a:r>
              <a:rPr lang="es-PE" sz="3200" b="1" dirty="0">
                <a:effectLst/>
                <a:latin typeface="Arial MT"/>
                <a:ea typeface="Arial MT"/>
                <a:cs typeface="Arial MT"/>
              </a:rPr>
              <a:t>Principales procesos del Gobierno de TIC</a:t>
            </a:r>
            <a:endParaRPr kumimoji="0" lang="es-PE" altLang="es-P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lnSpc>
                <a:spcPct val="200000"/>
              </a:lnSpc>
            </a:pPr>
            <a:r>
              <a:rPr kumimoji="0" lang="es-PE" altLang="es-PE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 MT"/>
                <a:cs typeface="Arial MT"/>
              </a:rPr>
              <a:t>2.3. </a:t>
            </a:r>
            <a:r>
              <a:rPr lang="es-PE" sz="3200" b="1" dirty="0">
                <a:effectLst/>
                <a:latin typeface="Arial MT"/>
                <a:ea typeface="Arial MT"/>
                <a:cs typeface="Arial MT"/>
              </a:rPr>
              <a:t>Principales funciones del Gobierno de TIC</a:t>
            </a:r>
            <a:endParaRPr lang="es-PE" altLang="es-PE" sz="3200" b="1" dirty="0"/>
          </a:p>
          <a:p>
            <a:pPr>
              <a:lnSpc>
                <a:spcPct val="200000"/>
              </a:lnSpc>
            </a:pPr>
            <a:r>
              <a:rPr kumimoji="0" lang="es-PE" altLang="es-PE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 MT"/>
                <a:cs typeface="Arial MT"/>
              </a:rPr>
              <a:t>2.4. </a:t>
            </a:r>
            <a:r>
              <a:rPr lang="es-PE" sz="3200" b="1" dirty="0">
                <a:effectLst/>
                <a:latin typeface="Arial MT"/>
                <a:ea typeface="Arial MT"/>
                <a:cs typeface="Arial MT"/>
              </a:rPr>
              <a:t>Contribución de las TIC a la estrategia del negocio</a:t>
            </a:r>
            <a:endParaRPr kumimoji="0" lang="es-PE" altLang="es-P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s-PE" altLang="es-P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s-PE" altLang="es-P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s-PE" altLang="es-P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32714" y="9254871"/>
            <a:ext cx="10188213" cy="1028700"/>
            <a:chOff x="0" y="0"/>
            <a:chExt cx="1855066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5066" cy="187305"/>
            </a:xfrm>
            <a:custGeom>
              <a:avLst/>
              <a:gdLst/>
              <a:ahLst/>
              <a:cxnLst/>
              <a:rect l="l" t="t" r="r" b="b"/>
              <a:pathLst>
                <a:path w="1855066" h="187305">
                  <a:moveTo>
                    <a:pt x="203200" y="0"/>
                  </a:moveTo>
                  <a:lnTo>
                    <a:pt x="1651866" y="0"/>
                  </a:lnTo>
                  <a:lnTo>
                    <a:pt x="1855066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601066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4814660" y="-689543"/>
            <a:ext cx="13768468" cy="1718243"/>
            <a:chOff x="0" y="0"/>
            <a:chExt cx="1500898" cy="187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898" cy="187305"/>
            </a:xfrm>
            <a:custGeom>
              <a:avLst/>
              <a:gdLst/>
              <a:ahLst/>
              <a:cxnLst/>
              <a:rect l="l" t="t" r="r" b="b"/>
              <a:pathLst>
                <a:path w="1500898" h="187305">
                  <a:moveTo>
                    <a:pt x="203200" y="0"/>
                  </a:moveTo>
                  <a:lnTo>
                    <a:pt x="1297698" y="0"/>
                  </a:lnTo>
                  <a:lnTo>
                    <a:pt x="1500898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1246898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722285" y="-213814"/>
            <a:ext cx="4553357" cy="1384979"/>
          </a:xfrm>
          <a:custGeom>
            <a:avLst/>
            <a:gdLst/>
            <a:ahLst/>
            <a:cxnLst/>
            <a:rect l="l" t="t" r="r" b="b"/>
            <a:pathLst>
              <a:path w="4553357" h="1384979">
                <a:moveTo>
                  <a:pt x="0" y="0"/>
                </a:moveTo>
                <a:lnTo>
                  <a:pt x="4553357" y="0"/>
                </a:lnTo>
                <a:lnTo>
                  <a:pt x="4553357" y="1384979"/>
                </a:lnTo>
                <a:lnTo>
                  <a:pt x="0" y="1384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73D3CE8E-3116-F384-6F12-105118D6A9DA}"/>
              </a:ext>
            </a:extLst>
          </p:cNvPr>
          <p:cNvSpPr txBox="1"/>
          <p:nvPr/>
        </p:nvSpPr>
        <p:spPr>
          <a:xfrm>
            <a:off x="1367850" y="1587460"/>
            <a:ext cx="12327854" cy="582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1"/>
              </a:lnSpc>
            </a:pPr>
            <a:r>
              <a:rPr lang="es-MX" sz="3200" b="1" dirty="0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3. Análisis de la Estructura del Gobierno de TIC Actual</a:t>
            </a:r>
            <a:endParaRPr lang="en-US" sz="3200" b="1" dirty="0">
              <a:solidFill>
                <a:srgbClr val="A20E2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89B7EA-1293-525E-A7DD-F4F69F6B4761}"/>
              </a:ext>
            </a:extLst>
          </p:cNvPr>
          <p:cNvSpPr txBox="1"/>
          <p:nvPr/>
        </p:nvSpPr>
        <p:spPr>
          <a:xfrm>
            <a:off x="838200" y="3245544"/>
            <a:ext cx="9677400" cy="452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">
              <a:spcBef>
                <a:spcPts val="360"/>
              </a:spcBef>
              <a:buNone/>
            </a:pPr>
            <a:r>
              <a:rPr lang="es-PE" sz="28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a) Arquitectura de Negocios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PE" sz="2800" b="1" spc="-1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200000"/>
              </a:lnSpc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Procesos soportados</a:t>
            </a:r>
          </a:p>
          <a:p>
            <a:pPr marL="342900" lvl="0" indent="-342900">
              <a:lnSpc>
                <a:spcPct val="200000"/>
              </a:lnSpc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Unidades responsables</a:t>
            </a:r>
          </a:p>
          <a:p>
            <a:pPr marL="342900" lvl="0" indent="-342900">
              <a:lnSpc>
                <a:spcPct val="200000"/>
              </a:lnSpc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Servicios TIC alineados</a:t>
            </a:r>
          </a:p>
          <a:p>
            <a:pPr marL="342900" lvl="0" indent="-342900">
              <a:lnSpc>
                <a:spcPct val="200000"/>
              </a:lnSpc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Instrumento de gestión</a:t>
            </a:r>
            <a:endParaRPr lang="es-PE" sz="2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954090" y="399473"/>
            <a:ext cx="15080946" cy="10271459"/>
            <a:chOff x="0" y="0"/>
            <a:chExt cx="5475623" cy="3729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r="-2028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642629" y="-277999"/>
            <a:ext cx="5645371" cy="1717134"/>
          </a:xfrm>
          <a:custGeom>
            <a:avLst/>
            <a:gdLst/>
            <a:ahLst/>
            <a:cxnLst/>
            <a:rect l="l" t="t" r="r" b="b"/>
            <a:pathLst>
              <a:path w="5645371" h="1717134">
                <a:moveTo>
                  <a:pt x="0" y="0"/>
                </a:moveTo>
                <a:lnTo>
                  <a:pt x="5645371" y="0"/>
                </a:lnTo>
                <a:lnTo>
                  <a:pt x="5645371" y="1717134"/>
                </a:lnTo>
                <a:lnTo>
                  <a:pt x="0" y="1717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47053FA-2B48-6F57-23B5-57C0C021A73C}"/>
              </a:ext>
            </a:extLst>
          </p:cNvPr>
          <p:cNvSpPr txBox="1"/>
          <p:nvPr/>
        </p:nvSpPr>
        <p:spPr>
          <a:xfrm>
            <a:off x="590550" y="1439134"/>
            <a:ext cx="1022985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">
              <a:spcBef>
                <a:spcPts val="360"/>
              </a:spcBef>
              <a:buNone/>
            </a:pPr>
            <a:r>
              <a:rPr lang="es-PE" sz="28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b) Arquitectura de Datos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70">
              <a:spcBef>
                <a:spcPts val="360"/>
              </a:spcBef>
              <a:buNone/>
            </a:pP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 cómo se gestionan, protegen y utilizan los datos en la organización.</a:t>
            </a:r>
          </a:p>
          <a:p>
            <a:pPr marL="1270">
              <a:spcBef>
                <a:spcPts val="360"/>
              </a:spcBef>
              <a:buNone/>
            </a:pP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Tipos de datos</a:t>
            </a: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Fuentes de datos</a:t>
            </a:r>
            <a:endParaRPr lang="es-PE" sz="2800" spc="-1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Gestión de datos</a:t>
            </a: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PE" sz="2800" spc="-1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spcBef>
                <a:spcPts val="360"/>
              </a:spcBef>
              <a:buSzPts val="1000"/>
              <a:tabLst>
                <a:tab pos="457200" algn="l"/>
              </a:tabLst>
            </a:pPr>
            <a:r>
              <a:rPr lang="es-PE" sz="28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Instrumentos de gestión: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b="0" i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Política de Seguridad de la Información</a:t>
            </a: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basada en ISO/IEC 27001.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Modelo de Gobernanza de Datos</a:t>
            </a:r>
            <a:endParaRPr lang="es-PE" sz="2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828BF-A5C7-E4FC-182C-0EF093098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5A1A42-55F8-F112-2B29-77034311FFCC}"/>
              </a:ext>
            </a:extLst>
          </p:cNvPr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B98CD31C-0178-A1B4-1D31-821CF85128BD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DAEAFCC2-45F1-24A8-81E1-0CE0ADDF0D13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9F7EBBB4-F881-40DC-C043-F8790F16DC59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4F9E7FF-5FDB-76EF-99EC-256CD1306264}"/>
                </a:ext>
              </a:extLst>
            </p:cNvPr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66A0A3C-D4F0-80C4-83FA-8A3F7A965E02}"/>
              </a:ext>
            </a:extLst>
          </p:cNvPr>
          <p:cNvGrpSpPr>
            <a:grpSpLocks noChangeAspect="1"/>
          </p:cNvGrpSpPr>
          <p:nvPr/>
        </p:nvGrpSpPr>
        <p:grpSpPr>
          <a:xfrm>
            <a:off x="12954090" y="399473"/>
            <a:ext cx="15080946" cy="10271459"/>
            <a:chOff x="0" y="0"/>
            <a:chExt cx="5475623" cy="37293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1F478C0-E626-EEED-C689-CAA906560C8B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B8AFA9E-2316-92B4-F02C-02714A49E324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800" r="-20281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8162D52-CDC1-0CF0-D19B-734C1A970DE7}"/>
              </a:ext>
            </a:extLst>
          </p:cNvPr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B1FAA0C-7834-7F12-1108-7DE348A51AC9}"/>
                </a:ext>
              </a:extLst>
            </p:cNvPr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5359692-AAA4-9C01-5EBF-FEFE7C55E6C1}"/>
                </a:ext>
              </a:extLst>
            </p:cNvPr>
            <p:cNvSpPr txBox="1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E0796166-5811-00F5-AD5C-D9CF68CB5BE4}"/>
              </a:ext>
            </a:extLst>
          </p:cNvPr>
          <p:cNvSpPr/>
          <p:nvPr/>
        </p:nvSpPr>
        <p:spPr>
          <a:xfrm>
            <a:off x="12642629" y="-277999"/>
            <a:ext cx="5645371" cy="1717134"/>
          </a:xfrm>
          <a:custGeom>
            <a:avLst/>
            <a:gdLst/>
            <a:ahLst/>
            <a:cxnLst/>
            <a:rect l="l" t="t" r="r" b="b"/>
            <a:pathLst>
              <a:path w="5645371" h="1717134">
                <a:moveTo>
                  <a:pt x="0" y="0"/>
                </a:moveTo>
                <a:lnTo>
                  <a:pt x="5645371" y="0"/>
                </a:lnTo>
                <a:lnTo>
                  <a:pt x="5645371" y="1717134"/>
                </a:lnTo>
                <a:lnTo>
                  <a:pt x="0" y="1717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AD972D4-4DC0-0E7D-398F-6F520E76B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53" y="2086427"/>
            <a:ext cx="11442159" cy="4572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6B5C67F-533C-A8B4-1AAB-7A364C65C8F6}"/>
              </a:ext>
            </a:extLst>
          </p:cNvPr>
          <p:cNvSpPr txBox="1"/>
          <p:nvPr/>
        </p:nvSpPr>
        <p:spPr>
          <a:xfrm>
            <a:off x="994180" y="971919"/>
            <a:ext cx="146650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Arquitectura de Datos</a:t>
            </a:r>
          </a:p>
          <a:p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3736423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32714" y="9254871"/>
            <a:ext cx="10188213" cy="1028700"/>
            <a:chOff x="0" y="0"/>
            <a:chExt cx="1855066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5066" cy="187305"/>
            </a:xfrm>
            <a:custGeom>
              <a:avLst/>
              <a:gdLst/>
              <a:ahLst/>
              <a:cxnLst/>
              <a:rect l="l" t="t" r="r" b="b"/>
              <a:pathLst>
                <a:path w="1855066" h="187305">
                  <a:moveTo>
                    <a:pt x="203200" y="0"/>
                  </a:moveTo>
                  <a:lnTo>
                    <a:pt x="1651866" y="0"/>
                  </a:lnTo>
                  <a:lnTo>
                    <a:pt x="1855066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601066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4814660" y="-689543"/>
            <a:ext cx="13768468" cy="1718243"/>
            <a:chOff x="0" y="0"/>
            <a:chExt cx="1500898" cy="187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898" cy="187305"/>
            </a:xfrm>
            <a:custGeom>
              <a:avLst/>
              <a:gdLst/>
              <a:ahLst/>
              <a:cxnLst/>
              <a:rect l="l" t="t" r="r" b="b"/>
              <a:pathLst>
                <a:path w="1500898" h="187305">
                  <a:moveTo>
                    <a:pt x="203200" y="0"/>
                  </a:moveTo>
                  <a:lnTo>
                    <a:pt x="1297698" y="0"/>
                  </a:lnTo>
                  <a:lnTo>
                    <a:pt x="1500898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1246898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722285" y="-213814"/>
            <a:ext cx="4553357" cy="1384979"/>
          </a:xfrm>
          <a:custGeom>
            <a:avLst/>
            <a:gdLst/>
            <a:ahLst/>
            <a:cxnLst/>
            <a:rect l="l" t="t" r="r" b="b"/>
            <a:pathLst>
              <a:path w="4553357" h="1384979">
                <a:moveTo>
                  <a:pt x="0" y="0"/>
                </a:moveTo>
                <a:lnTo>
                  <a:pt x="4553357" y="0"/>
                </a:lnTo>
                <a:lnTo>
                  <a:pt x="4553357" y="1384979"/>
                </a:lnTo>
                <a:lnTo>
                  <a:pt x="0" y="1384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PE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1A42BD8-A97F-EE09-F1CE-DD50112E6FA6}"/>
              </a:ext>
            </a:extLst>
          </p:cNvPr>
          <p:cNvSpPr txBox="1"/>
          <p:nvPr/>
        </p:nvSpPr>
        <p:spPr>
          <a:xfrm>
            <a:off x="762000" y="1625560"/>
            <a:ext cx="12469090" cy="582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">
              <a:spcBef>
                <a:spcPts val="360"/>
              </a:spcBef>
              <a:buNone/>
            </a:pPr>
            <a:r>
              <a:rPr lang="es-PE" sz="28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c) Arquitectura de Aplicación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PE" sz="2800" b="1" spc="-1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Principales aplicaciones: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42950" lvl="1" indent="-285750">
              <a:spcBef>
                <a:spcPts val="36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Sistema HCE (historia clínica electrónica).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6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Plataforma de Telemedicina.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6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ERP administrativo-financiero.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6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App móvil para pacientes.</a:t>
            </a:r>
          </a:p>
          <a:p>
            <a:pPr marL="742950" lvl="1" indent="-285750">
              <a:spcBef>
                <a:spcPts val="36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PE" sz="2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Integración de sistemas: </a:t>
            </a:r>
          </a:p>
          <a:p>
            <a:pPr marL="742950" lvl="1" indent="-285750">
              <a:spcBef>
                <a:spcPts val="36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s-PE" sz="2800" b="0" spc="-1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>
              <a:spcBef>
                <a:spcPts val="360"/>
              </a:spcBef>
              <a:buSzPts val="1000"/>
              <a:tabLst>
                <a:tab pos="457200" algn="l"/>
              </a:tabLst>
            </a:pPr>
            <a:r>
              <a:rPr lang="es-PE" sz="2800" b="1" spc="-10" dirty="0">
                <a:latin typeface="Arial" panose="020B0604020202020204" pitchFamily="34" charset="0"/>
                <a:ea typeface="Arial" panose="020B0604020202020204" pitchFamily="34" charset="0"/>
              </a:rPr>
              <a:t>    </a:t>
            </a:r>
            <a:r>
              <a:rPr lang="es-PE" sz="28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Instrumentos de gestión: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b="0" i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Catálogo de Aplicaciones</a:t>
            </a:r>
            <a:r>
              <a:rPr lang="es-PE" sz="2800" b="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con criterios de mantenimiento y actualización.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spcBef>
                <a:spcPts val="36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2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Plan de Desarrollo de Sistemas</a:t>
            </a:r>
            <a:endParaRPr lang="es-PE" sz="2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390</Words>
  <Application>Microsoft Office PowerPoint</Application>
  <PresentationFormat>Personalizado</PresentationFormat>
  <Paragraphs>77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 MT</vt:lpstr>
      <vt:lpstr>Courier New</vt:lpstr>
      <vt:lpstr>TT Hoves</vt:lpstr>
      <vt:lpstr>Symbol</vt:lpstr>
      <vt:lpstr>Arial</vt:lpstr>
      <vt:lpstr>Times New Roman</vt:lpstr>
      <vt:lpstr>TT Hoves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PPT2 OAS</dc:title>
  <dc:creator>Sebastián Bello</dc:creator>
  <cp:lastModifiedBy>Sebastián Bello</cp:lastModifiedBy>
  <cp:revision>2</cp:revision>
  <dcterms:created xsi:type="dcterms:W3CDTF">2006-08-16T00:00:00Z</dcterms:created>
  <dcterms:modified xsi:type="dcterms:W3CDTF">2025-05-29T05:36:49Z</dcterms:modified>
  <dc:identifier>DAGlgRZ8q7c</dc:identifier>
</cp:coreProperties>
</file>